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107"/>
  </p:notesMasterIdLst>
  <p:handoutMasterIdLst>
    <p:handoutMasterId r:id="rId108"/>
  </p:handoutMasterIdLst>
  <p:sldIdLst>
    <p:sldId id="602" r:id="rId2"/>
    <p:sldId id="386" r:id="rId3"/>
    <p:sldId id="436" r:id="rId4"/>
    <p:sldId id="472" r:id="rId5"/>
    <p:sldId id="545" r:id="rId6"/>
    <p:sldId id="546" r:id="rId7"/>
    <p:sldId id="503" r:id="rId8"/>
    <p:sldId id="561" r:id="rId9"/>
    <p:sldId id="502" r:id="rId10"/>
    <p:sldId id="435" r:id="rId11"/>
    <p:sldId id="387" r:id="rId12"/>
    <p:sldId id="388" r:id="rId13"/>
    <p:sldId id="390" r:id="rId14"/>
    <p:sldId id="439" r:id="rId15"/>
    <p:sldId id="391" r:id="rId16"/>
    <p:sldId id="514" r:id="rId17"/>
    <p:sldId id="515" r:id="rId18"/>
    <p:sldId id="392" r:id="rId19"/>
    <p:sldId id="544" r:id="rId20"/>
    <p:sldId id="447" r:id="rId21"/>
    <p:sldId id="400" r:id="rId22"/>
    <p:sldId id="450" r:id="rId23"/>
    <p:sldId id="451" r:id="rId24"/>
    <p:sldId id="453" r:id="rId25"/>
    <p:sldId id="454" r:id="rId26"/>
    <p:sldId id="455" r:id="rId27"/>
    <p:sldId id="456" r:id="rId28"/>
    <p:sldId id="547" r:id="rId29"/>
    <p:sldId id="548" r:id="rId30"/>
    <p:sldId id="603" r:id="rId31"/>
    <p:sldId id="519" r:id="rId32"/>
    <p:sldId id="458" r:id="rId33"/>
    <p:sldId id="477" r:id="rId34"/>
    <p:sldId id="459" r:id="rId35"/>
    <p:sldId id="409" r:id="rId36"/>
    <p:sldId id="410" r:id="rId37"/>
    <p:sldId id="549" r:id="rId38"/>
    <p:sldId id="550" r:id="rId39"/>
    <p:sldId id="520" r:id="rId40"/>
    <p:sldId id="613" r:id="rId41"/>
    <p:sldId id="552" r:id="rId42"/>
    <p:sldId id="553" r:id="rId43"/>
    <p:sldId id="554" r:id="rId44"/>
    <p:sldId id="551" r:id="rId45"/>
    <p:sldId id="560" r:id="rId46"/>
    <p:sldId id="610" r:id="rId47"/>
    <p:sldId id="606" r:id="rId48"/>
    <p:sldId id="607" r:id="rId49"/>
    <p:sldId id="608" r:id="rId50"/>
    <p:sldId id="611" r:id="rId51"/>
    <p:sldId id="572" r:id="rId52"/>
    <p:sldId id="556" r:id="rId53"/>
    <p:sldId id="443" r:id="rId54"/>
    <p:sldId id="558" r:id="rId55"/>
    <p:sldId id="562" r:id="rId56"/>
    <p:sldId id="445" r:id="rId57"/>
    <p:sldId id="563" r:id="rId58"/>
    <p:sldId id="484" r:id="rId59"/>
    <p:sldId id="564" r:id="rId60"/>
    <p:sldId id="485" r:id="rId61"/>
    <p:sldId id="614" r:id="rId62"/>
    <p:sldId id="521" r:id="rId63"/>
    <p:sldId id="489" r:id="rId64"/>
    <p:sldId id="473" r:id="rId65"/>
    <p:sldId id="461" r:id="rId66"/>
    <p:sldId id="460" r:id="rId67"/>
    <p:sldId id="522" r:id="rId68"/>
    <p:sldId id="537" r:id="rId69"/>
    <p:sldId id="566" r:id="rId70"/>
    <p:sldId id="538" r:id="rId71"/>
    <p:sldId id="567" r:id="rId72"/>
    <p:sldId id="568" r:id="rId73"/>
    <p:sldId id="569" r:id="rId74"/>
    <p:sldId id="570" r:id="rId75"/>
    <p:sldId id="540" r:id="rId76"/>
    <p:sldId id="579" r:id="rId77"/>
    <p:sldId id="542" r:id="rId78"/>
    <p:sldId id="541" r:id="rId79"/>
    <p:sldId id="527" r:id="rId80"/>
    <p:sldId id="576" r:id="rId81"/>
    <p:sldId id="577" r:id="rId82"/>
    <p:sldId id="578" r:id="rId83"/>
    <p:sldId id="575" r:id="rId84"/>
    <p:sldId id="580" r:id="rId85"/>
    <p:sldId id="581" r:id="rId86"/>
    <p:sldId id="582" r:id="rId87"/>
    <p:sldId id="583" r:id="rId88"/>
    <p:sldId id="584" r:id="rId89"/>
    <p:sldId id="586" r:id="rId90"/>
    <p:sldId id="525" r:id="rId91"/>
    <p:sldId id="587" r:id="rId92"/>
    <p:sldId id="588" r:id="rId93"/>
    <p:sldId id="589" r:id="rId94"/>
    <p:sldId id="590" r:id="rId95"/>
    <p:sldId id="591" r:id="rId96"/>
    <p:sldId id="592" r:id="rId97"/>
    <p:sldId id="593" r:id="rId98"/>
    <p:sldId id="594" r:id="rId99"/>
    <p:sldId id="595" r:id="rId100"/>
    <p:sldId id="585" r:id="rId101"/>
    <p:sldId id="604" r:id="rId102"/>
    <p:sldId id="598" r:id="rId103"/>
    <p:sldId id="599" r:id="rId104"/>
    <p:sldId id="600" r:id="rId105"/>
    <p:sldId id="601" r:id="rId106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2" autoAdjust="0"/>
    <p:restoredTop sz="86939" autoAdjust="0"/>
  </p:normalViewPr>
  <p:slideViewPr>
    <p:cSldViewPr>
      <p:cViewPr varScale="1">
        <p:scale>
          <a:sx n="99" d="100"/>
          <a:sy n="99" d="100"/>
        </p:scale>
        <p:origin x="960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75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16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1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8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27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15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9/16/2022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3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60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algorithm you release, document:</a:t>
            </a:r>
          </a:p>
          <a:p>
            <a:pPr lvl="1"/>
            <a:r>
              <a:rPr lang="en-US" dirty="0"/>
              <a:t>training algorithms and parameters </a:t>
            </a:r>
          </a:p>
          <a:p>
            <a:pPr lvl="1"/>
            <a:r>
              <a:rPr lang="en-US" dirty="0"/>
              <a:t>training data sources, motivation, and preprocessing </a:t>
            </a:r>
          </a:p>
          <a:p>
            <a:pPr lvl="1"/>
            <a:r>
              <a:rPr lang="en-US" dirty="0"/>
              <a:t>evaluation data sources, motivation, and preprocessing </a:t>
            </a:r>
          </a:p>
          <a:p>
            <a:pPr lvl="1"/>
            <a:r>
              <a:rPr lang="en-US" dirty="0"/>
              <a:t>intended use and users </a:t>
            </a:r>
          </a:p>
          <a:p>
            <a:pPr lvl="1"/>
            <a:r>
              <a:rPr lang="en-US" dirty="0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17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215900" progId="Equation.3">
                  <p:embed/>
                </p:oleObj>
              </mc:Choice>
              <mc:Fallback>
                <p:oleObj name="Equation" r:id="rId2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92500" imgH="215900" progId="Equation.3">
                  <p:embed/>
                </p:oleObj>
              </mc:Choice>
              <mc:Fallback>
                <p:oleObj name="Equation" r:id="rId4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368300" progId="Equation.3">
                  <p:embed/>
                </p:oleObj>
              </mc:Choice>
              <mc:Fallback>
                <p:oleObj name="Equation" r:id="rId4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/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1963: solved by </a:t>
            </a:r>
            <a:r>
              <a:rPr lang="en-US" err="1"/>
              <a:t>Mosteller</a:t>
            </a:r>
            <a:r>
              <a:rPr lang="en-US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0" imgH="571500" progId="Equation.3">
                  <p:embed/>
                </p:oleObj>
              </mc:Choice>
              <mc:Fallback>
                <p:oleObj name="Equation" r:id="rId2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500" imgH="292100" progId="Equation.3">
                  <p:embed/>
                </p:oleObj>
              </mc:Choice>
              <mc:Fallback>
                <p:oleObj name="Equation" r:id="rId4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571500" progId="Equation.3">
                  <p:embed/>
                </p:oleObj>
              </mc:Choice>
              <mc:Fallback>
                <p:oleObj name="Equation" r:id="rId2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711200" progId="Equation.3">
                  <p:embed/>
                </p:oleObj>
              </mc:Choice>
              <mc:Fallback>
                <p:oleObj name="Equation" r:id="rId4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27200" imgH="571500" progId="Equation.3">
                  <p:embed/>
                </p:oleObj>
              </mc:Choice>
              <mc:Fallback>
                <p:oleObj name="Equation" r:id="rId6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431800" progId="Equation.3">
                  <p:embed/>
                </p:oleObj>
              </mc:Choice>
              <mc:Fallback>
                <p:oleObj name="Equation" r:id="rId2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600" imgH="406400" progId="Equation.3">
                  <p:embed/>
                </p:oleObj>
              </mc:Choice>
              <mc:Fallback>
                <p:oleObj name="Equation" r:id="rId4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406400" progId="Equation.3">
                  <p:embed/>
                </p:oleObj>
              </mc:Choice>
              <mc:Fallback>
                <p:oleObj name="Equation" r:id="rId2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81200" imgH="431800" progId="Equation.3">
                    <p:embed/>
                  </p:oleObj>
                </mc:Choice>
                <mc:Fallback>
                  <p:oleObj name="Equation" r:id="rId4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41719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For each word type w in </a:t>
            </a:r>
            <a:r>
              <a:rPr lang="en-US" sz="1800" dirty="0" err="1">
                <a:latin typeface="Calibri"/>
                <a:cs typeface="Calibri"/>
              </a:rPr>
              <a:t>doc</a:t>
            </a:r>
            <a:r>
              <a:rPr lang="en-US" sz="1800" baseline="-25000" dirty="0" err="1">
                <a:latin typeface="Calibri"/>
                <a:cs typeface="Calibri"/>
              </a:rPr>
              <a:t>j</a:t>
            </a:r>
            <a:r>
              <a:rPr lang="en-US" sz="1800" dirty="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700" imgH="393700" progId="Equation.3">
                  <p:embed/>
                </p:oleObj>
              </mc:Choice>
              <mc:Fallback>
                <p:oleObj name="Equation" r:id="rId2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Generative Model for Multinomial Na</a:t>
            </a:r>
            <a:r>
              <a:rPr lang="fr-FR" sz="2800" dirty="0"/>
              <a:t>ï</a:t>
            </a:r>
            <a:r>
              <a:rPr lang="en-US" sz="2800" dirty="0" err="1"/>
              <a:t>ve</a:t>
            </a:r>
            <a:r>
              <a:rPr lang="en-US" sz="2800" dirty="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Naï</a:t>
            </a:r>
            <a:r>
              <a:rPr lang="en-US" sz="2800" err="1"/>
              <a:t>ve</a:t>
            </a:r>
            <a:r>
              <a:rPr lang="en-US" sz="2800"/>
              <a:t> </a:t>
            </a:r>
            <a:r>
              <a:rPr lang="en-US" sz="2800" err="1"/>
              <a:t>bayes</a:t>
            </a:r>
            <a:r>
              <a:rPr lang="en-US" sz="2800"/>
              <a:t> classifiers can use any sort of feature</a:t>
            </a:r>
          </a:p>
          <a:p>
            <a:pPr lvl="1"/>
            <a:r>
              <a:rPr lang="en-US" sz="2400"/>
              <a:t>URL, email address, dictionaries, network features</a:t>
            </a:r>
          </a:p>
          <a:p>
            <a:r>
              <a:rPr lang="en-US" sz="2800"/>
              <a:t>But if, as in the previous slides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only</a:t>
            </a:r>
            <a:r>
              <a:rPr lang="en-US" sz="2400"/>
              <a:t> word features 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all</a:t>
            </a:r>
            <a:r>
              <a:rPr lang="en-US" sz="2400"/>
              <a:t> of the words in the text (not a subset)</a:t>
            </a:r>
          </a:p>
          <a:p>
            <a:r>
              <a:rPr lang="en-US" sz="2800"/>
              <a:t>Then </a:t>
            </a:r>
          </a:p>
          <a:p>
            <a:pPr lvl="1"/>
            <a:r>
              <a:rPr lang="en-US" sz="2400"/>
              <a:t>Na</a:t>
            </a:r>
            <a:r>
              <a:rPr lang="fr-FR"/>
              <a:t>i</a:t>
            </a:r>
            <a:r>
              <a:rPr lang="en-US" sz="2400" err="1"/>
              <a:t>ve</a:t>
            </a:r>
            <a:r>
              <a:rPr lang="en-US" sz="240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 dirty="0">
                <a:latin typeface="Calibri (Headings)"/>
                <a:cs typeface="Calibri (Headings)"/>
              </a:rPr>
              <a:t> Bayes</a:t>
            </a:r>
            <a:endParaRPr lang="en-US" sz="34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453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26D1AE-073D-AE40-A74F-200A69B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750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do we know if one classifier is better than another?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D06FE-E11D-054E-98C4-D82B54C7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9433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Given:</a:t>
            </a:r>
          </a:p>
          <a:p>
            <a:pPr lvl="1"/>
            <a:r>
              <a:rPr lang="en-US"/>
              <a:t>Classifier A and B</a:t>
            </a:r>
          </a:p>
          <a:p>
            <a:pPr lvl="1"/>
            <a:r>
              <a:rPr lang="en-US"/>
              <a:t>Metric M: M(</a:t>
            </a:r>
            <a:r>
              <a:rPr lang="en-US" err="1"/>
              <a:t>A,x</a:t>
            </a:r>
            <a:r>
              <a:rPr lang="en-US"/>
              <a:t>) is the performance of </a:t>
            </a:r>
            <a:r>
              <a:rPr lang="en-US" i="1"/>
              <a:t>A</a:t>
            </a:r>
            <a:r>
              <a:rPr lang="en-US"/>
              <a:t> on </a:t>
            </a:r>
            <a:r>
              <a:rPr lang="en-US" err="1"/>
              <a:t>testset</a:t>
            </a:r>
            <a:r>
              <a:rPr lang="en-US"/>
              <a:t> </a:t>
            </a:r>
            <a:r>
              <a:rPr lang="en-US" i="1"/>
              <a:t>x</a:t>
            </a:r>
          </a:p>
          <a:p>
            <a:pPr lvl="1"/>
            <a:r>
              <a:rPr lang="en-US"/>
              <a:t>𝛿(x): the performance difference between A, B on x:</a:t>
            </a:r>
          </a:p>
          <a:p>
            <a:pPr lvl="2"/>
            <a:r>
              <a:rPr lang="en-US"/>
              <a:t>𝛿(x) = M(</a:t>
            </a:r>
            <a:r>
              <a:rPr lang="en-US" err="1"/>
              <a:t>A,x</a:t>
            </a:r>
            <a:r>
              <a:rPr lang="en-US"/>
              <a:t>) – M(</a:t>
            </a:r>
            <a:r>
              <a:rPr lang="en-US" err="1"/>
              <a:t>B,x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r>
              <a:rPr lang="en-US"/>
              <a:t>We want to know if 𝛿(x)&gt;0, meaning A is better than B</a:t>
            </a:r>
          </a:p>
          <a:p>
            <a:pPr lvl="1"/>
            <a:r>
              <a:rPr lang="en-US"/>
              <a:t>𝛿(x) is called the </a:t>
            </a:r>
            <a:r>
              <a:rPr lang="en-US" b="1"/>
              <a:t>effect size </a:t>
            </a:r>
          </a:p>
          <a:p>
            <a:pPr lvl="1"/>
            <a:r>
              <a:rPr lang="en-US"/>
              <a:t>Suppose we look and see that 𝛿(x)  is positive. Are we done?</a:t>
            </a:r>
          </a:p>
          <a:p>
            <a:pPr lvl="1"/>
            <a:r>
              <a:rPr lang="en-US"/>
              <a:t>No!  This might be just an accident of this one test set, or circumstance of the experiment.  Instead: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8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80162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Consider two hypotheses:</a:t>
            </a:r>
          </a:p>
          <a:p>
            <a:pPr lvl="1"/>
            <a:r>
              <a:rPr lang="en-US"/>
              <a:t>Null hypothesis: A isn't better than B</a:t>
            </a:r>
          </a:p>
          <a:p>
            <a:pPr lvl="1"/>
            <a:r>
              <a:rPr lang="en-US"/>
              <a:t>A is better than B</a:t>
            </a:r>
          </a:p>
          <a:p>
            <a:r>
              <a:rPr lang="en-US"/>
              <a:t>We want to rule out H</a:t>
            </a:r>
            <a:r>
              <a:rPr lang="en-US" baseline="-25000"/>
              <a:t>0</a:t>
            </a:r>
            <a:endParaRPr lang="en-US"/>
          </a:p>
          <a:p>
            <a:r>
              <a:rPr lang="en-US"/>
              <a:t>We create a random variable X ranging over test sets</a:t>
            </a:r>
          </a:p>
          <a:p>
            <a:r>
              <a:rPr lang="en-US"/>
              <a:t>And ask, how likely, if H</a:t>
            </a:r>
            <a:r>
              <a:rPr lang="en-US" baseline="-25000"/>
              <a:t>0</a:t>
            </a:r>
            <a:r>
              <a:rPr lang="en-US"/>
              <a:t> is true, is it that among these test sets we would see the 𝛿(x) we did see?</a:t>
            </a:r>
          </a:p>
          <a:p>
            <a:pPr marL="630238" indent="-396875">
              <a:buFont typeface="Arial" panose="020B0604020202020204" pitchFamily="34" charset="0"/>
              <a:buChar char="•"/>
            </a:pPr>
            <a:r>
              <a:rPr lang="en-US"/>
              <a:t>Formalized as the p-value:</a:t>
            </a:r>
          </a:p>
          <a:p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48962-013F-E84E-852A-E6D5E7BF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09" y="1200150"/>
            <a:ext cx="1931773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3" y="4293548"/>
            <a:ext cx="4304632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82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04950"/>
            <a:ext cx="7863840" cy="3720152"/>
          </a:xfrm>
        </p:spPr>
        <p:txBody>
          <a:bodyPr>
            <a:normAutofit/>
          </a:bodyPr>
          <a:lstStyle/>
          <a:p>
            <a:pPr lvl="1"/>
            <a:r>
              <a:rPr lang="en-US"/>
              <a:t>In our example, this p-value is the probability that we would see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assuming H</a:t>
            </a:r>
            <a:r>
              <a:rPr lang="en-US" baseline="-25000"/>
              <a:t>0</a:t>
            </a:r>
            <a:r>
              <a:rPr lang="en-US"/>
              <a:t> (=</a:t>
            </a:r>
            <a:r>
              <a:rPr lang="en-US" i="1"/>
              <a:t>A </a:t>
            </a:r>
            <a:r>
              <a:rPr lang="en-US"/>
              <a:t>is not better than </a:t>
            </a:r>
            <a:r>
              <a:rPr lang="en-US" i="1"/>
              <a:t>B)</a:t>
            </a:r>
            <a:r>
              <a:rPr lang="en-US"/>
              <a:t>.</a:t>
            </a:r>
          </a:p>
          <a:p>
            <a:pPr lvl="2"/>
            <a:r>
              <a:rPr lang="en-US"/>
              <a:t>If H</a:t>
            </a:r>
            <a:r>
              <a:rPr lang="en-US" baseline="-25000"/>
              <a:t>0</a:t>
            </a:r>
            <a:r>
              <a:rPr lang="en-US"/>
              <a:t> is true but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is huge, that is surprising!  Very low probability!</a:t>
            </a:r>
          </a:p>
          <a:p>
            <a:pPr lvl="1"/>
            <a:r>
              <a:rPr lang="en-US"/>
              <a:t>A very small p-value means that the difference we observed is very unlikely under the null hypothesis, and we can reject the null hypothesis </a:t>
            </a:r>
          </a:p>
          <a:p>
            <a:pPr lvl="1"/>
            <a:r>
              <a:rPr lang="en-US"/>
              <a:t>Very small: .05 or .01 </a:t>
            </a:r>
          </a:p>
          <a:p>
            <a:pPr lvl="1"/>
            <a:r>
              <a:rPr lang="en-US"/>
              <a:t>A result(e.g., “</a:t>
            </a:r>
            <a:r>
              <a:rPr lang="en-US" i="1"/>
              <a:t>A </a:t>
            </a:r>
            <a:r>
              <a:rPr lang="en-US"/>
              <a:t>is better than </a:t>
            </a:r>
            <a:r>
              <a:rPr lang="en-US" i="1"/>
              <a:t>B</a:t>
            </a:r>
            <a:r>
              <a:rPr lang="en-US"/>
              <a:t>”) is </a:t>
            </a:r>
            <a:r>
              <a:rPr lang="en-US" b="1"/>
              <a:t>statistically significant </a:t>
            </a:r>
            <a:r>
              <a:rPr lang="en-US"/>
              <a:t>if the </a:t>
            </a:r>
            <a:r>
              <a:rPr lang="el-GR"/>
              <a:t>δ </a:t>
            </a:r>
            <a:r>
              <a:rPr lang="en-US"/>
              <a:t>we saw has a probability that is below the threshold and we therefore reject this null hypothesis. </a:t>
            </a:r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4" y="826316"/>
            <a:ext cx="3466432" cy="5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3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8153400" cy="4019550"/>
          </a:xfrm>
        </p:spPr>
        <p:txBody>
          <a:bodyPr>
            <a:normAutofit/>
          </a:bodyPr>
          <a:lstStyle/>
          <a:p>
            <a:pPr lvl="1"/>
            <a:r>
              <a:rPr lang="en-US"/>
              <a:t>How do we compute this probability?</a:t>
            </a:r>
          </a:p>
          <a:p>
            <a:pPr lvl="1"/>
            <a:r>
              <a:rPr lang="en-US"/>
              <a:t>In NLP, we don't tend to use parametric tests (like t-tests)</a:t>
            </a:r>
          </a:p>
          <a:p>
            <a:pPr lvl="1"/>
            <a:r>
              <a:rPr lang="en-US"/>
              <a:t>Instead, we use non-parametric tests based on sampling: artificially creating many versions of the setup.</a:t>
            </a:r>
          </a:p>
          <a:p>
            <a:pPr lvl="1"/>
            <a:r>
              <a:rPr lang="en-US"/>
              <a:t>For example, suppose we had created zillions of </a:t>
            </a:r>
            <a:r>
              <a:rPr lang="en-US" err="1"/>
              <a:t>testsets</a:t>
            </a:r>
            <a:r>
              <a:rPr lang="en-US"/>
              <a:t> x'.</a:t>
            </a:r>
          </a:p>
          <a:p>
            <a:pPr lvl="2"/>
            <a:r>
              <a:rPr lang="en-US"/>
              <a:t>Now we measure the value of 𝛿(x') on each test set</a:t>
            </a:r>
          </a:p>
          <a:p>
            <a:pPr lvl="2"/>
            <a:r>
              <a:rPr lang="en-US"/>
              <a:t>That gives us a distribution</a:t>
            </a:r>
          </a:p>
          <a:p>
            <a:pPr lvl="2"/>
            <a:r>
              <a:rPr lang="en-US"/>
              <a:t>Now set a threshold (say .01).</a:t>
            </a:r>
          </a:p>
          <a:p>
            <a:pPr lvl="2"/>
            <a:r>
              <a:rPr lang="en-US"/>
              <a:t>So if we see that in 99% of the test sets 𝛿(x) &gt; 𝛿(x') </a:t>
            </a:r>
          </a:p>
          <a:p>
            <a:pPr lvl="3"/>
            <a:r>
              <a:rPr lang="en-US" sz="1800"/>
              <a:t>We conclude that our original test set delta was a real delta and not an artifact.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878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FB0B-B19F-D046-AF21-E9CA044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4248-B997-4447-9D40-A352D167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Two common approaches:</a:t>
            </a:r>
          </a:p>
          <a:p>
            <a:pPr lvl="1"/>
            <a:r>
              <a:rPr lang="en-US"/>
              <a:t>approximate randomization </a:t>
            </a:r>
          </a:p>
          <a:p>
            <a:pPr lvl="1"/>
            <a:r>
              <a:rPr lang="en-US"/>
              <a:t>bootstrap test</a:t>
            </a:r>
          </a:p>
          <a:p>
            <a:r>
              <a:rPr lang="en-US"/>
              <a:t>Paired tests:</a:t>
            </a:r>
          </a:p>
          <a:p>
            <a:pPr lvl="1"/>
            <a:r>
              <a:rPr lang="en-US"/>
              <a:t>Comparing two sets of observations in which each observation in one set can be paired with an observation in another.</a:t>
            </a:r>
          </a:p>
          <a:p>
            <a:pPr lvl="1"/>
            <a:r>
              <a:rPr lang="en-US"/>
              <a:t>For example, when looking at systems A and B </a:t>
            </a:r>
            <a:r>
              <a:rPr lang="en-US" b="1"/>
              <a:t>on the same test set</a:t>
            </a:r>
            <a:r>
              <a:rPr lang="en-US"/>
              <a:t>, we can compare the performance of system </a:t>
            </a:r>
            <a:r>
              <a:rPr lang="en-US" i="1"/>
              <a:t>A </a:t>
            </a:r>
            <a:r>
              <a:rPr lang="en-US"/>
              <a:t>and</a:t>
            </a:r>
            <a:r>
              <a:rPr lang="en-US" i="1"/>
              <a:t> B </a:t>
            </a:r>
            <a:r>
              <a:rPr lang="en-US"/>
              <a:t>on each same</a:t>
            </a:r>
            <a:r>
              <a:rPr lang="en-US" i="1"/>
              <a:t> </a:t>
            </a:r>
            <a:r>
              <a:rPr lang="en-US"/>
              <a:t>observation </a:t>
            </a:r>
            <a:r>
              <a:rPr lang="en-US" i="1"/>
              <a:t>x</a:t>
            </a:r>
            <a:r>
              <a:rPr lang="en-US" i="1" baseline="-25000"/>
              <a:t>i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659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7974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543801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Can apply to any metric (accuracy, precision, recall, F1,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 marL="0" indent="0">
              <a:buNone/>
            </a:pPr>
            <a:r>
              <a:rPr lang="en-US" b="1"/>
              <a:t>Bootstrap</a:t>
            </a:r>
            <a:r>
              <a:rPr lang="en-US"/>
              <a:t> means to repeatedly draw large numbers of smaller samples with replacement (called </a:t>
            </a:r>
            <a:r>
              <a:rPr lang="en-US" b="1"/>
              <a:t>bootstrap samples</a:t>
            </a:r>
            <a:r>
              <a:rPr lang="en-US"/>
              <a:t>) from an original larger sample. 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4566-B632-134A-92A0-6CEC11E46674}"/>
              </a:ext>
            </a:extLst>
          </p:cNvPr>
          <p:cNvSpPr txBox="1"/>
          <p:nvPr/>
        </p:nvSpPr>
        <p:spPr>
          <a:xfrm>
            <a:off x="2895600" y="842008"/>
            <a:ext cx="289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Efron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1993</a:t>
            </a:r>
          </a:p>
        </p:txBody>
      </p:sp>
    </p:spTree>
    <p:extLst>
      <p:ext uri="{BB962C8B-B14F-4D97-AF65-F5344CB8AC3E}">
        <p14:creationId xmlns:p14="http://schemas.microsoft.com/office/powerpoint/2010/main" val="3796710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940040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Consider a baby text classification example with a test set x of 10 documents, using accuracy as metric.</a:t>
            </a:r>
          </a:p>
          <a:p>
            <a:pPr marL="0" indent="0">
              <a:buNone/>
            </a:pPr>
            <a:r>
              <a:rPr lang="en-US"/>
              <a:t>Suppose these are the results of systems A and B on x, with 4 outcomes (A &amp; B both right, A &amp; B both wrong, A right/B wrong, A wrong/B right):</a:t>
            </a:r>
          </a:p>
          <a:p>
            <a:pPr marL="0" indent="0">
              <a:buNone/>
            </a:pPr>
            <a:r>
              <a:rPr lang="en-US"/>
              <a:t>	either A+B both correct, or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5" y="3714750"/>
            <a:ext cx="8096250" cy="6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3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895350"/>
            <a:ext cx="8168640" cy="3971945"/>
          </a:xfrm>
        </p:spPr>
        <p:txBody>
          <a:bodyPr>
            <a:normAutofit/>
          </a:bodyPr>
          <a:lstStyle/>
          <a:p>
            <a:r>
              <a:rPr lang="en-US"/>
              <a:t>Now we create, many, say, </a:t>
            </a:r>
            <a:r>
              <a:rPr lang="en-US" i="1"/>
              <a:t>b=</a:t>
            </a:r>
            <a:r>
              <a:rPr lang="en-US"/>
              <a:t>10,000 virtual test sets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each of size </a:t>
            </a:r>
            <a:r>
              <a:rPr lang="en-US" i="1"/>
              <a:t>n </a:t>
            </a:r>
            <a:r>
              <a:rPr lang="en-US"/>
              <a:t>= 10. </a:t>
            </a:r>
          </a:p>
          <a:p>
            <a:r>
              <a:rPr lang="en-US"/>
              <a:t>To make each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we randomly select a cell from row </a:t>
            </a:r>
            <a:r>
              <a:rPr lang="en-US" i="1"/>
              <a:t>x, </a:t>
            </a:r>
            <a:r>
              <a:rPr lang="en-US"/>
              <a:t>with replacement, 10 times</a:t>
            </a:r>
            <a:r>
              <a:rPr lang="en-US" i="1"/>
              <a:t>: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64798"/>
            <a:ext cx="809625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1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>
            <a:normAutofit/>
          </a:bodyPr>
          <a:lstStyle/>
          <a:p>
            <a:r>
              <a:rPr lang="en-US"/>
              <a:t>Now we have a distribution!  We can check how often A has an </a:t>
            </a:r>
            <a:r>
              <a:rPr lang="en-US" b="1"/>
              <a:t>accidental</a:t>
            </a:r>
            <a:r>
              <a:rPr lang="en-US"/>
              <a:t> advantage, to see if the original 𝛿(x) we saw was very common.</a:t>
            </a:r>
          </a:p>
          <a:p>
            <a:r>
              <a:rPr lang="en-US"/>
              <a:t>Now assuming H</a:t>
            </a:r>
            <a:r>
              <a:rPr lang="en-US" baseline="-25000"/>
              <a:t>0</a:t>
            </a:r>
            <a:r>
              <a:rPr lang="en-US"/>
              <a:t>, that means normally we expect 𝛿(x')=0</a:t>
            </a:r>
          </a:p>
          <a:p>
            <a:r>
              <a:rPr lang="en-US"/>
              <a:t>So we just count how many times the 𝛿(x') we found exceeds the expected 0 value by 𝛿(x)  or more: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7" y="4248150"/>
            <a:ext cx="4422486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03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8092440" cy="2371725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Alas, it's slightly more complicated.</a:t>
            </a:r>
          </a:p>
          <a:p>
            <a:r>
              <a:rPr lang="en-US" sz="2400"/>
              <a:t>We didn’t draw these samples from a distribution with 0 mean; we created them from the original test set </a:t>
            </a:r>
            <a:r>
              <a:rPr lang="en-US" sz="2400" i="1"/>
              <a:t>x</a:t>
            </a:r>
            <a:r>
              <a:rPr lang="en-US" sz="2400"/>
              <a:t>, which happens to be biased (by .20) in favor of </a:t>
            </a:r>
            <a:r>
              <a:rPr lang="en-US" sz="2400" i="1"/>
              <a:t>A</a:t>
            </a:r>
            <a:r>
              <a:rPr lang="en-US" sz="2400"/>
              <a:t>. </a:t>
            </a:r>
          </a:p>
          <a:p>
            <a:r>
              <a:rPr lang="en-US" sz="2400"/>
              <a:t>So to measure how surprising is our observed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), we actually compute the p-value by counting how often </a:t>
            </a:r>
            <a:r>
              <a:rPr lang="el-GR" sz="2400"/>
              <a:t>δ(</a:t>
            </a:r>
            <a:r>
              <a:rPr lang="en-US" sz="2400" i="1"/>
              <a:t>x'</a:t>
            </a:r>
            <a:r>
              <a:rPr lang="en-US" sz="2400"/>
              <a:t>) exceeds the expected value of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by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or more: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400" y="3343275"/>
            <a:ext cx="487845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52550"/>
            <a:ext cx="80924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Suppose:</a:t>
            </a:r>
          </a:p>
          <a:p>
            <a:pPr lvl="1"/>
            <a:r>
              <a:rPr lang="en-US" sz="2600"/>
              <a:t>We have 10,000 test sets 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 and a threshold of .01 </a:t>
            </a:r>
          </a:p>
          <a:p>
            <a:pPr lvl="1"/>
            <a:r>
              <a:rPr lang="en-US" sz="2600"/>
              <a:t>And in only 47 of the test sets do we find that 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)) ≥ 2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)</a:t>
            </a:r>
          </a:p>
          <a:p>
            <a:pPr lvl="1"/>
            <a:r>
              <a:rPr lang="en-US" sz="2600"/>
              <a:t>The resulting p-value is .0047 </a:t>
            </a:r>
          </a:p>
          <a:p>
            <a:pPr lvl="1"/>
            <a:r>
              <a:rPr lang="en-US" sz="2600"/>
              <a:t>This is smaller than .01, indicating </a:t>
            </a:r>
            <a:r>
              <a:rPr lang="el-GR" sz="2600"/>
              <a:t>δ (</a:t>
            </a:r>
            <a:r>
              <a:rPr lang="en-US" sz="2600" i="1"/>
              <a:t>x</a:t>
            </a:r>
            <a:r>
              <a:rPr lang="en-US" sz="2600"/>
              <a:t>) is indeed sufficiently surprising</a:t>
            </a:r>
          </a:p>
          <a:p>
            <a:pPr lvl="1"/>
            <a:r>
              <a:rPr lang="en-US" sz="2600"/>
              <a:t>And we reject the null hypothesis and conclude </a:t>
            </a:r>
            <a:r>
              <a:rPr lang="en-US" sz="2600" i="1"/>
              <a:t>A </a:t>
            </a:r>
            <a:r>
              <a:rPr lang="en-US" sz="2600"/>
              <a:t>is better than </a:t>
            </a:r>
            <a:r>
              <a:rPr lang="en-US" sz="2600" i="1"/>
              <a:t>B</a:t>
            </a:r>
            <a:r>
              <a:rPr lang="en-US" sz="2600"/>
              <a:t>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016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51B2-4E0A-7141-A7E9-FF089CE2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Paired bootstrap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45780E-D2E4-794A-885A-922129F46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0496"/>
            <a:ext cx="8072847" cy="31089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E8A00-0FF6-004F-B472-FF7B4D1B86D5}"/>
              </a:ext>
            </a:extLst>
          </p:cNvPr>
          <p:cNvSpPr txBox="1"/>
          <p:nvPr/>
        </p:nvSpPr>
        <p:spPr>
          <a:xfrm>
            <a:off x="3103906" y="80009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After Berg-Kirkpatrick et al (2012)</a:t>
            </a:r>
          </a:p>
        </p:txBody>
      </p:sp>
    </p:spTree>
    <p:extLst>
      <p:ext uri="{BB962C8B-B14F-4D97-AF65-F5344CB8AC3E}">
        <p14:creationId xmlns:p14="http://schemas.microsoft.com/office/powerpoint/2010/main" val="6153367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85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4585</Words>
  <Application>Microsoft Office PowerPoint</Application>
  <PresentationFormat>On-screen Show (16:9)</PresentationFormat>
  <Paragraphs>635</Paragraphs>
  <Slides>105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20" baseType="lpstr">
      <vt:lpstr>Arial</vt:lpstr>
      <vt:lpstr>Calibri</vt:lpstr>
      <vt:lpstr>Calibri (Headings)</vt:lpstr>
      <vt:lpstr>Calibri Light</vt:lpstr>
      <vt:lpstr>Cambria Math</vt:lpstr>
      <vt:lpstr>Courier</vt:lpstr>
      <vt:lpstr>Lucida Grande</vt:lpstr>
      <vt:lpstr>Lucida Sans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Text Classification and Naive Bayes</vt:lpstr>
      <vt:lpstr>Is this spam?</vt:lpstr>
      <vt:lpstr>Who wrote which Federalist papers?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  <vt:lpstr>Text Classification and Naive Bayes</vt:lpstr>
      <vt:lpstr>How do we know if one classifier is better than another?</vt:lpstr>
      <vt:lpstr>Statistical Hypothesis Testing</vt:lpstr>
      <vt:lpstr>Statistical Hypothesis Testing</vt:lpstr>
      <vt:lpstr>Statistical Hypothesis Testing</vt:lpstr>
      <vt:lpstr>Statistical Hypothesis Testing</vt:lpstr>
      <vt:lpstr>Text Classification and Naive Bayes</vt:lpstr>
      <vt:lpstr>Text Classification and Naive Bayes</vt:lpstr>
      <vt:lpstr>Bootstrap test</vt:lpstr>
      <vt:lpstr>Bootstrap example</vt:lpstr>
      <vt:lpstr>Bootstrap example</vt:lpstr>
      <vt:lpstr>Bootstrap example</vt:lpstr>
      <vt:lpstr>Bootstrap example</vt:lpstr>
      <vt:lpstr>Bootstrap example</vt:lpstr>
      <vt:lpstr>Paired bootstrap example</vt:lpstr>
      <vt:lpstr>Text Classification and Naive Bayes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Text Classification and Naive Bayes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Naive Bayes</dc:title>
  <dc:subject>Speech and Language Processing</dc:subject>
  <dc:creator>Dan Jurafsky</dc:creator>
  <cp:keywords/>
  <dc:description/>
  <cp:lastModifiedBy>Nirachornkul, Phongsiri</cp:lastModifiedBy>
  <cp:revision>293</cp:revision>
  <cp:lastPrinted>2021-03-28T22:22:47Z</cp:lastPrinted>
  <dcterms:created xsi:type="dcterms:W3CDTF">2010-04-19T15:31:24Z</dcterms:created>
  <dcterms:modified xsi:type="dcterms:W3CDTF">2022-09-16T21:53:15Z</dcterms:modified>
  <cp:category/>
</cp:coreProperties>
</file>